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1"/>
  </p:notesMasterIdLst>
  <p:handoutMasterIdLst>
    <p:handoutMasterId r:id="rId22"/>
  </p:handoutMasterIdLst>
  <p:sldIdLst>
    <p:sldId id="269" r:id="rId3"/>
    <p:sldId id="275" r:id="rId4"/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92" r:id="rId13"/>
    <p:sldId id="323" r:id="rId14"/>
    <p:sldId id="294" r:id="rId15"/>
    <p:sldId id="325" r:id="rId16"/>
    <p:sldId id="326" r:id="rId17"/>
    <p:sldId id="328" r:id="rId18"/>
    <p:sldId id="327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2019. 6. 23.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2019. 6. 23.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br>
              <a:rPr lang="en-US" altLang="ko-KR" dirty="0"/>
            </a:br>
            <a:r>
              <a:rPr lang="ko-KR" altLang="en-US" dirty="0"/>
              <a:t>병원 정보 시스템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979118"/>
            <a:ext cx="8403774" cy="16557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한성대학교 </a:t>
            </a:r>
            <a:r>
              <a:rPr lang="en-US" altLang="ko-KR" dirty="0"/>
              <a:t>IT</a:t>
            </a:r>
            <a:r>
              <a:rPr lang="ko-KR" altLang="en-US" dirty="0" err="1"/>
              <a:t>융합공학부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김경호</a:t>
            </a:r>
            <a:r>
              <a:rPr lang="en-US" altLang="ko-KR" dirty="0"/>
              <a:t>,</a:t>
            </a:r>
            <a:r>
              <a:rPr lang="ko-KR" altLang="en-US" dirty="0"/>
              <a:t> 김현준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최승주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서화정</a:t>
            </a:r>
            <a:endParaRPr lang="en-US" altLang="ko-KR" dirty="0"/>
          </a:p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/>
              <a:t>/7a5Pe6KBTKg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4F539-65D9-2D4E-90E9-9090132A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Intel SGX</a:t>
            </a:r>
            <a:endParaRPr kumimoji="1"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34AAFF-0B24-E14E-9DFF-C1691ADFB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Intel SGX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400" dirty="0"/>
              <a:t>Intel</a:t>
            </a:r>
            <a:r>
              <a:rPr lang="ko-KR" altLang="en-US" sz="2400" dirty="0"/>
              <a:t>에서 제공하는 </a:t>
            </a:r>
            <a:r>
              <a:rPr lang="en-US" altLang="ko-KR" sz="2400" dirty="0"/>
              <a:t>CPU </a:t>
            </a:r>
            <a:r>
              <a:rPr lang="ko-KR" altLang="en-US" sz="2400" dirty="0"/>
              <a:t>명령어 코드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Enclave</a:t>
            </a:r>
            <a:r>
              <a:rPr lang="ko-KR" altLang="en-US" sz="2400" dirty="0"/>
              <a:t>라는 </a:t>
            </a:r>
            <a:r>
              <a:rPr lang="en-US" altLang="ko-KR" sz="2400" dirty="0"/>
              <a:t>Secure Container </a:t>
            </a:r>
            <a:r>
              <a:rPr lang="ko-KR" altLang="en-US" sz="2400" dirty="0"/>
              <a:t>제공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운영체제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하이퍼바이저</a:t>
            </a:r>
            <a:r>
              <a:rPr lang="en-US" altLang="ko-KR" sz="2400" dirty="0"/>
              <a:t> </a:t>
            </a:r>
            <a:r>
              <a:rPr lang="ko-KR" altLang="en-US" sz="2400" dirty="0"/>
              <a:t>포함 어떤 수준의 권한으로도 접근이 불가능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Enclave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사용함으로써 공격 범위를 효과적으로 경감</a:t>
            </a:r>
            <a:endParaRPr lang="en-US" altLang="ko-KR" sz="2400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5354E4-6E3E-B742-BCC8-54271F99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682" y="3851403"/>
            <a:ext cx="3817159" cy="24210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A084429-E75B-C641-A630-B3A5AD58A42E}"/>
              </a:ext>
            </a:extLst>
          </p:cNvPr>
          <p:cNvGrpSpPr/>
          <p:nvPr/>
        </p:nvGrpSpPr>
        <p:grpSpPr>
          <a:xfrm>
            <a:off x="1008671" y="3868452"/>
            <a:ext cx="3817158" cy="2524464"/>
            <a:chOff x="572529" y="3784600"/>
            <a:chExt cx="6036993" cy="26083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734D12-B150-FE46-B1F7-79D21111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418" y="3784600"/>
              <a:ext cx="3091448" cy="260831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6FC7B78-B856-7344-8DFA-51A491DA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983" y="3829054"/>
              <a:ext cx="2284370" cy="245697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DBFA4C1-4198-3243-867F-567507DCF938}"/>
                </a:ext>
              </a:extLst>
            </p:cNvPr>
            <p:cNvSpPr/>
            <p:nvPr/>
          </p:nvSpPr>
          <p:spPr>
            <a:xfrm>
              <a:off x="572529" y="3784600"/>
              <a:ext cx="6036993" cy="25244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7C3DBBE-35DF-E945-85CE-B1284D73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293" y="3656110"/>
            <a:ext cx="2684973" cy="25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7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042A-6132-4EA6-8148-FF90E481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dirty="0"/>
              <a:t>4.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Security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7CA79-57D7-4A65-8543-9AE33B570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 MEE(Memory Encryption Engine) </a:t>
            </a:r>
            <a:r>
              <a:rPr lang="ko-KR" altLang="en-US" dirty="0"/>
              <a:t>을 이용하여 메모리 암호화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000" dirty="0"/>
              <a:t>(</a:t>
            </a:r>
            <a:r>
              <a:rPr lang="ko-KR" altLang="en-US" sz="2000" dirty="0"/>
              <a:t>물리적 메모리 공격 보호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Enclave </a:t>
            </a:r>
            <a:r>
              <a:rPr lang="ko-KR" altLang="en-US" dirty="0"/>
              <a:t>실행 후 </a:t>
            </a:r>
            <a:r>
              <a:rPr lang="en-US" altLang="ko-KR" dirty="0"/>
              <a:t>Disk </a:t>
            </a:r>
            <a:r>
              <a:rPr lang="ko-KR" altLang="en-US" dirty="0"/>
              <a:t>저장 파일 암호화</a:t>
            </a:r>
            <a:r>
              <a:rPr lang="en-US" altLang="ko-KR" dirty="0"/>
              <a:t> (Sealing)</a:t>
            </a:r>
          </a:p>
          <a:p>
            <a:pPr marL="914400" lvl="2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디스크에 저장된 중요 데이터 보호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다양한 종류의 암호화 키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BIOS, VMM, OS </a:t>
            </a:r>
            <a:r>
              <a:rPr lang="ko-KR" altLang="en-US" dirty="0"/>
              <a:t>등의 높은 권한의 </a:t>
            </a:r>
            <a:r>
              <a:rPr lang="en-US" altLang="ko-KR" dirty="0"/>
              <a:t>System S/W</a:t>
            </a:r>
            <a:r>
              <a:rPr lang="ko-KR" altLang="en-US" dirty="0"/>
              <a:t>도 접근 불가능</a:t>
            </a:r>
            <a:endParaRPr lang="en-US" altLang="ko-KR" sz="2400" dirty="0"/>
          </a:p>
          <a:p>
            <a:pPr marL="914400" lvl="2" indent="0">
              <a:buNone/>
            </a:pPr>
            <a:r>
              <a:rPr lang="en-US" altLang="ko-KR" dirty="0"/>
              <a:t>(System S/W </a:t>
            </a:r>
            <a:r>
              <a:rPr lang="ko-KR" altLang="en-US" dirty="0" err="1"/>
              <a:t>해킹시에도</a:t>
            </a:r>
            <a:r>
              <a:rPr lang="ko-KR" altLang="en-US" dirty="0"/>
              <a:t> 저장된 데이터 무결성 및 기밀성 보장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jump, function call </a:t>
            </a:r>
            <a:r>
              <a:rPr lang="ko-KR" altLang="en-US" dirty="0"/>
              <a:t>등의 </a:t>
            </a:r>
            <a:r>
              <a:rPr lang="ko-KR" altLang="en-US" dirty="0" err="1"/>
              <a:t>분기문으로</a:t>
            </a:r>
            <a:r>
              <a:rPr lang="ko-KR" altLang="en-US" dirty="0"/>
              <a:t> </a:t>
            </a:r>
            <a:r>
              <a:rPr lang="en-US" altLang="ko-KR" dirty="0"/>
              <a:t>Enclave </a:t>
            </a:r>
            <a:r>
              <a:rPr lang="ko-KR" altLang="en-US" dirty="0"/>
              <a:t>메모리 접근 불가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StackOverflow</a:t>
            </a:r>
            <a:r>
              <a:rPr lang="en-US" altLang="ko-KR" dirty="0"/>
              <a:t> </a:t>
            </a:r>
            <a:r>
              <a:rPr lang="ko-KR" altLang="en-US" dirty="0"/>
              <a:t>같은 비정상적 분기를 이용한 메모리 접근 방어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946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A11D-CEC6-6840-8518-BF69CF2A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Attestation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D40E40-436E-E041-9224-8A9DA865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Attestation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가 정보를 주고 받기 위해 자신을 입증하는 과정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같은 </a:t>
            </a:r>
            <a:r>
              <a:rPr kumimoji="1" lang="en-US" altLang="ko-KR" dirty="0"/>
              <a:t>SGX </a:t>
            </a:r>
            <a:r>
              <a:rPr kumimoji="1" lang="ko-KR" altLang="en-US" dirty="0"/>
              <a:t>지원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에서 호스팅 되는 다른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와 신뢰 관계 구축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Local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Attestation</a:t>
            </a:r>
          </a:p>
          <a:p>
            <a:pPr marL="457200" lvl="1" indent="0">
              <a:buNone/>
            </a:pPr>
            <a:endParaRPr kumimoji="1" lang="en-US" altLang="ko-KR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가 원거리의 다른 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자와 서비스 하기 위해 신뢰 관계 구축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sz="2000" dirty="0">
                <a:solidFill>
                  <a:srgbClr val="FF0000"/>
                </a:solidFill>
              </a:rPr>
              <a:t>Remote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Attestation</a:t>
            </a:r>
          </a:p>
        </p:txBody>
      </p:sp>
    </p:spTree>
    <p:extLst>
      <p:ext uri="{BB962C8B-B14F-4D97-AF65-F5344CB8AC3E}">
        <p14:creationId xmlns:p14="http://schemas.microsoft.com/office/powerpoint/2010/main" val="51540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C0FBC-211B-8D4C-BA73-4C9D6A72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3E975F-8C47-E344-84B0-527EA6A3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1687165"/>
            <a:ext cx="4773030" cy="372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3E136-9575-C641-A758-C953A17B8A0C}"/>
              </a:ext>
            </a:extLst>
          </p:cNvPr>
          <p:cNvSpPr txBox="1"/>
          <p:nvPr/>
        </p:nvSpPr>
        <p:spPr>
          <a:xfrm>
            <a:off x="6345646" y="1266243"/>
            <a:ext cx="49900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환자의 의료 정보가 담긴 파일을 처리 할 때 해커의 공격에 안전한 환경 제공</a:t>
            </a:r>
          </a:p>
          <a:p>
            <a:endParaRPr kumimoji="1" lang="en-US" altLang="ko-KR" sz="2200" dirty="0"/>
          </a:p>
          <a:p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HIS</a:t>
            </a:r>
            <a:r>
              <a:rPr kumimoji="1" lang="ko-KR" altLang="en-US" sz="2200" dirty="0"/>
              <a:t>에서 사용하는 서버와 각 클라이언트 </a:t>
            </a:r>
            <a:r>
              <a:rPr kumimoji="1" lang="en-US" altLang="ko-KR" sz="2200" dirty="0"/>
              <a:t>PC</a:t>
            </a:r>
            <a:r>
              <a:rPr kumimoji="1" lang="ko-KR" altLang="en-US" sz="2200" dirty="0"/>
              <a:t> 사이에서 </a:t>
            </a:r>
            <a:r>
              <a:rPr kumimoji="1" lang="en-US" altLang="ko-KR" sz="2200" dirty="0"/>
              <a:t>Intel SGX</a:t>
            </a:r>
            <a:r>
              <a:rPr kumimoji="1" lang="ko-KR" altLang="en-US" sz="2200" dirty="0"/>
              <a:t>의 </a:t>
            </a:r>
            <a:r>
              <a:rPr kumimoji="1" lang="en-US" altLang="ko-KR" sz="2200" dirty="0"/>
              <a:t>Attestation </a:t>
            </a:r>
            <a:r>
              <a:rPr kumimoji="1" lang="ko-KR" altLang="en-US" sz="2200" dirty="0"/>
              <a:t>과정을 추가하여 안전한 정보 전달</a:t>
            </a:r>
            <a:endParaRPr kumimoji="1" lang="en-US" altLang="ko-KR" sz="2200" dirty="0"/>
          </a:p>
          <a:p>
            <a:r>
              <a:rPr kumimoji="1" lang="ko-KR" altLang="en-US" sz="2200" dirty="0"/>
              <a:t> 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HIS</a:t>
            </a:r>
            <a:r>
              <a:rPr kumimoji="1" lang="ko-KR" altLang="en-US" sz="2200" dirty="0"/>
              <a:t>에서 처리 후 환자의 개인 정보 및 의료 정보가 담긴 파일을 </a:t>
            </a:r>
            <a:r>
              <a:rPr kumimoji="1" lang="en-US" altLang="ko-KR" sz="2200" dirty="0"/>
              <a:t>Sealing </a:t>
            </a:r>
            <a:r>
              <a:rPr kumimoji="1" lang="ko-KR" altLang="en-US" sz="2200" dirty="0"/>
              <a:t>기능을 이용하여 암호화 후 저장</a:t>
            </a:r>
            <a:endParaRPr kumimoji="1"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64680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C0FBC-211B-8D4C-BA73-4C9D6A72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 </a:t>
            </a:r>
            <a:r>
              <a:rPr lang="en-US" altLang="ko-KR" dirty="0"/>
              <a:t> </a:t>
            </a:r>
            <a:r>
              <a:rPr kumimoji="1"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</a:t>
            </a:r>
            <a:r>
              <a:rPr kumimoji="1"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안전한 실행 환경 제공</a:t>
            </a:r>
            <a:endParaRPr kumimoji="1"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3E136-9575-C641-A758-C953A17B8A0C}"/>
              </a:ext>
            </a:extLst>
          </p:cNvPr>
          <p:cNvSpPr txBox="1"/>
          <p:nvPr/>
        </p:nvSpPr>
        <p:spPr>
          <a:xfrm>
            <a:off x="6286380" y="1933798"/>
            <a:ext cx="499001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환자의 정보를 출력하거나 값을 업데이트 해야하는 액세스 상황이 발생</a:t>
            </a: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환자의 정보를 처리하는 프로세스를 </a:t>
            </a:r>
            <a:r>
              <a:rPr kumimoji="1" lang="en-US" altLang="ko-KR" sz="2000" dirty="0"/>
              <a:t>Enclave</a:t>
            </a:r>
            <a:r>
              <a:rPr kumimoji="1" lang="ko-KR" altLang="en-US" sz="2000" dirty="0"/>
              <a:t>에서 실행</a:t>
            </a: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정보 처리 후 결과물을 </a:t>
            </a:r>
            <a:r>
              <a:rPr kumimoji="1" lang="en-US" altLang="ko-KR" sz="2000" dirty="0"/>
              <a:t>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E3F917-AF18-B84A-8D82-0BCE3F28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99" y="1054819"/>
            <a:ext cx="49038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C0FBC-211B-8D4C-BA73-4C9D6A72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 </a:t>
            </a:r>
            <a:r>
              <a:rPr lang="en-US" altLang="ko-KR" dirty="0"/>
              <a:t> </a:t>
            </a:r>
            <a:r>
              <a:rPr kumimoji="1"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Attestation</a:t>
            </a:r>
            <a:endParaRPr kumimoji="1" lang="ko-KR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3E975F-8C47-E344-84B0-527EA6A3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112513"/>
            <a:ext cx="4773030" cy="241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3E136-9575-C641-A758-C953A17B8A0C}"/>
              </a:ext>
            </a:extLst>
          </p:cNvPr>
          <p:cNvSpPr txBox="1"/>
          <p:nvPr/>
        </p:nvSpPr>
        <p:spPr>
          <a:xfrm>
            <a:off x="6244046" y="1271451"/>
            <a:ext cx="49900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병원에서 사용하는 중앙 서버와 각 클라이언트 </a:t>
            </a:r>
            <a:r>
              <a:rPr kumimoji="1" lang="en-US" altLang="ko-KR" dirty="0"/>
              <a:t>PC</a:t>
            </a:r>
            <a:r>
              <a:rPr kumimoji="1" lang="ko-KR" altLang="en-US" dirty="0"/>
              <a:t>가 통신을 해야하는 상황 발생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환자 정보 검색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의료 정보 업데이트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Remote Attestation</a:t>
            </a:r>
            <a:r>
              <a:rPr kumimoji="1" lang="ko-KR" altLang="en-US" dirty="0"/>
              <a:t>을 이용한 서버와 안전한 통신 채널 구축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같은 클라이언트 </a:t>
            </a:r>
            <a:r>
              <a:rPr kumimoji="1" lang="en-US" altLang="ko-KR" dirty="0"/>
              <a:t>PC</a:t>
            </a:r>
            <a:r>
              <a:rPr kumimoji="1" lang="ko-KR" altLang="en-US" dirty="0"/>
              <a:t>에서 환자 정보를 처리할 때 다른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가 서로 통신을 해야하는 상황이 발생할 경우 </a:t>
            </a:r>
            <a:r>
              <a:rPr kumimoji="1" lang="en-US" altLang="ko-KR" dirty="0"/>
              <a:t>Local Attestation</a:t>
            </a:r>
            <a:r>
              <a:rPr kumimoji="1" lang="ko-KR" altLang="en-US" dirty="0"/>
              <a:t>을 통한 안전한 통신 채널 구축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5A9F66-979D-424F-B985-A42867EA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2" y="3606800"/>
            <a:ext cx="4773030" cy="25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67DA7-1AEF-EE42-928A-CBC8442F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  </a:t>
            </a:r>
            <a:r>
              <a:rPr kumimoji="1"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Sealing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AB69D-AAE0-F34A-886D-C2AC9FED65FE}"/>
              </a:ext>
            </a:extLst>
          </p:cNvPr>
          <p:cNvSpPr txBox="1"/>
          <p:nvPr/>
        </p:nvSpPr>
        <p:spPr>
          <a:xfrm>
            <a:off x="6307667" y="1513989"/>
            <a:ext cx="55880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000" dirty="0"/>
              <a:t>서버에서 환자의 개인 정보를 </a:t>
            </a:r>
            <a:r>
              <a:rPr kumimoji="1" lang="en-US" altLang="ko-KR" sz="2000" dirty="0"/>
              <a:t>PC</a:t>
            </a:r>
            <a:r>
              <a:rPr kumimoji="1" lang="ko-KR" altLang="en-US" sz="2000" dirty="0"/>
              <a:t>로 </a:t>
            </a:r>
            <a:r>
              <a:rPr kumimoji="1" lang="ko-KR" altLang="en-US" sz="2000" dirty="0" err="1"/>
              <a:t>받아옴</a:t>
            </a:r>
            <a:r>
              <a:rPr kumimoji="1" lang="en-US" altLang="ko-KR" sz="2000" dirty="0"/>
              <a:t>	(Remote Attestation)</a:t>
            </a:r>
            <a:r>
              <a:rPr kumimoji="1" lang="ko-KR" altLang="en-US" sz="2000" dirty="0"/>
              <a:t>  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pPr marL="342900" indent="-342900">
              <a:buAutoNum type="arabicPeriod"/>
            </a:pPr>
            <a:r>
              <a:rPr kumimoji="1" lang="en-US" altLang="ko-KR" sz="2000" dirty="0"/>
              <a:t>Enclave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이용하여 메모리에서 데이터 처리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pPr marL="342900" indent="-342900">
              <a:buAutoNum type="arabicPeriod"/>
            </a:pPr>
            <a:r>
              <a:rPr kumimoji="1" lang="en-US" altLang="ko-KR" sz="2000" dirty="0"/>
              <a:t>Sealing</a:t>
            </a:r>
            <a:r>
              <a:rPr kumimoji="1" lang="ko-KR" altLang="en-US" sz="2000" dirty="0"/>
              <a:t>을 이용하여 </a:t>
            </a:r>
            <a:r>
              <a:rPr kumimoji="1" lang="en-US" altLang="ko-KR" sz="2000" dirty="0"/>
              <a:t>Disk</a:t>
            </a:r>
            <a:r>
              <a:rPr kumimoji="1" lang="ko-KR" altLang="en-US" sz="2000" dirty="0"/>
              <a:t>에 암호화된 데이터 저장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pPr marL="342900" indent="-342900">
              <a:buAutoNum type="arabicPeriod"/>
            </a:pPr>
            <a:r>
              <a:rPr kumimoji="1" lang="ko-KR" altLang="en-US" sz="2000" dirty="0"/>
              <a:t>저장된 데이터가 메신저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메일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USB</a:t>
            </a:r>
            <a:r>
              <a:rPr kumimoji="1" lang="ko-KR" altLang="en-US" sz="2000" dirty="0"/>
              <a:t>로 유출된다 하더라도 무결성과 기밀성을 유지할 수 있음</a:t>
            </a: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CB4724-F69A-554C-9B85-18A55BDD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7" y="1439333"/>
            <a:ext cx="5791200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6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3184D-6121-3540-AC6D-E9B1AF59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  </a:t>
            </a:r>
            <a:r>
              <a:rPr kumimoji="1"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개선 사항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C4E396-9C38-C54E-8031-01EBEF097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기존 병원 정보 시스템에 대한 정확한 이해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SGX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오버헤드 발생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최대 </a:t>
            </a:r>
            <a:r>
              <a:rPr kumimoji="1" lang="en-US" altLang="ko-KR" dirty="0"/>
              <a:t>256MB</a:t>
            </a:r>
            <a:r>
              <a:rPr kumimoji="1" lang="ko-KR" altLang="en-US" dirty="0"/>
              <a:t>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 사용 용량 제한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시스템 구축 비용 증가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8024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Hospital Information System (HIS)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2. HIS</a:t>
            </a:r>
            <a:r>
              <a:rPr lang="ko-KR" altLang="en-US" dirty="0"/>
              <a:t>의 정보 보호 이슈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Trusted Execution Environment (TEE)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/>
              <a:t>4. Intel SGX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</a:t>
            </a:r>
          </a:p>
        </p:txBody>
      </p:sp>
    </p:spTree>
    <p:extLst>
      <p:ext uri="{BB962C8B-B14F-4D97-AF65-F5344CB8AC3E}">
        <p14:creationId xmlns:p14="http://schemas.microsoft.com/office/powerpoint/2010/main" val="213013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Hospital Information System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Hospital Information System (</a:t>
            </a:r>
            <a:r>
              <a:rPr lang="ko-KR" altLang="en-US" dirty="0"/>
              <a:t>병원 정보 시스템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의료 기관의 진료</a:t>
            </a:r>
            <a:r>
              <a:rPr lang="en-US" altLang="ko-KR" dirty="0"/>
              <a:t>,</a:t>
            </a:r>
            <a:r>
              <a:rPr lang="ko-KR" altLang="en-US" dirty="0"/>
              <a:t> 진료지원</a:t>
            </a:r>
            <a:r>
              <a:rPr lang="en-US" altLang="ko-KR" dirty="0"/>
              <a:t>,</a:t>
            </a:r>
            <a:r>
              <a:rPr lang="ko-KR" altLang="en-US" dirty="0"/>
              <a:t> 영상정보</a:t>
            </a:r>
            <a:r>
              <a:rPr lang="en-US" altLang="ko-KR" dirty="0"/>
              <a:t>,</a:t>
            </a:r>
            <a:r>
              <a:rPr lang="ko-KR" altLang="en-US" dirty="0"/>
              <a:t> 접수</a:t>
            </a:r>
            <a:r>
              <a:rPr lang="en-US" altLang="ko-KR" dirty="0"/>
              <a:t>,</a:t>
            </a:r>
            <a:r>
              <a:rPr lang="ko-KR" altLang="en-US" dirty="0"/>
              <a:t> 수납에 이르는 관리 업무를 </a:t>
            </a:r>
            <a:br>
              <a:rPr lang="en-US" altLang="ko-KR" dirty="0"/>
            </a:br>
            <a:r>
              <a:rPr lang="ko-KR" altLang="en-US" dirty="0"/>
              <a:t>전산화한 시스템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OSC, PASC, OA</a:t>
            </a:r>
            <a:r>
              <a:rPr lang="ko-KR" altLang="en-US" dirty="0"/>
              <a:t> 로 구성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D396A-C420-DE46-AFBF-9A576ED1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593" y="3183224"/>
            <a:ext cx="3155781" cy="30270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B59B4B-BCAA-714D-AA29-51F1887E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374" y="3183224"/>
            <a:ext cx="3155780" cy="30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BB751-F8C5-2141-8554-890DCE52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Hospital Information System </a:t>
            </a:r>
            <a:r>
              <a:rPr lang="ko-KR" altLang="en-US" dirty="0"/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처방 전달 시스템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(OCS)</a:t>
            </a:r>
            <a:endParaRPr kumimoji="1" lang="ko-KR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406CE-9549-1F4D-AF68-FD97B30E1366}"/>
              </a:ext>
            </a:extLst>
          </p:cNvPr>
          <p:cNvSpPr txBox="1"/>
          <p:nvPr/>
        </p:nvSpPr>
        <p:spPr>
          <a:xfrm>
            <a:off x="411920" y="1406775"/>
            <a:ext cx="116343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처방 전달 시스템 </a:t>
            </a:r>
            <a:r>
              <a:rPr lang="en" altLang="ko-KR" sz="2800" dirty="0"/>
              <a:t>(Order Communicating System</a:t>
            </a:r>
            <a:r>
              <a:rPr kumimoji="1" lang="en-US" altLang="ko-KR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의사의 처방과 환자의 개인 정보를 인력이나 기계적인 방법에 의존하지 않고 컴퓨터 시스템을 이용하여 신속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정확하게 각 필요 부서로 전달하는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A79C70-03B8-784E-8E43-B27C1403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56" y="3429000"/>
            <a:ext cx="4075775" cy="2704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7B8FA3-E401-0F4E-9236-E50F3E10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151" y="3428999"/>
            <a:ext cx="4075775" cy="270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8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BB751-F8C5-2141-8554-890DCE52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Hospital Information System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의료영상 저장 전송 시스템</a:t>
            </a:r>
            <a:r>
              <a:rPr lang="en-US" altLang="ko-KR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(PACS)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93D75-46D3-274F-A767-EE3DBCDE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90" y="3023265"/>
            <a:ext cx="7433575" cy="3125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B6DF3-5701-1A47-A345-B51F1CEFF80D}"/>
              </a:ext>
            </a:extLst>
          </p:cNvPr>
          <p:cNvSpPr txBox="1"/>
          <p:nvPr/>
        </p:nvSpPr>
        <p:spPr>
          <a:xfrm>
            <a:off x="411920" y="1241422"/>
            <a:ext cx="11368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의료영상 저장 전송 시스템 </a:t>
            </a:r>
            <a:r>
              <a:rPr kumimoji="1" lang="en-US" altLang="ko-KR" sz="2400" dirty="0"/>
              <a:t>(</a:t>
            </a:r>
            <a:r>
              <a:rPr lang="en" altLang="ko-KR" sz="2400" dirty="0"/>
              <a:t>Picture archiving communication system</a:t>
            </a:r>
            <a:r>
              <a:rPr kumimoji="1" lang="en-US" altLang="ko-KR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영상 획득 장치를 이용하여 의학 영상을 디지털 데이터로 변환하여 </a:t>
            </a:r>
            <a:r>
              <a:rPr kumimoji="1" lang="en-US" altLang="ko-KR" sz="2400" dirty="0"/>
              <a:t>DB</a:t>
            </a:r>
            <a:r>
              <a:rPr kumimoji="1" lang="ko-KR" altLang="en-US" sz="2400" dirty="0"/>
              <a:t> 서버에 저장하고 네트워크로 연결된 다양한 단말기로 조회하는 시스템</a:t>
            </a:r>
          </a:p>
        </p:txBody>
      </p:sp>
    </p:spTree>
    <p:extLst>
      <p:ext uri="{BB962C8B-B14F-4D97-AF65-F5344CB8AC3E}">
        <p14:creationId xmlns:p14="http://schemas.microsoft.com/office/powerpoint/2010/main" val="90593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BB751-F8C5-2141-8554-890DCE52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Hospital Information System 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의무 기록 전산화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(EMR)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55516-76CD-5A44-9FC5-0416D49F2C2F}"/>
              </a:ext>
            </a:extLst>
          </p:cNvPr>
          <p:cNvSpPr txBox="1"/>
          <p:nvPr/>
        </p:nvSpPr>
        <p:spPr>
          <a:xfrm>
            <a:off x="411919" y="1322479"/>
            <a:ext cx="1136816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의무 기록 전산화 </a:t>
            </a:r>
            <a:r>
              <a:rPr kumimoji="1" lang="en-US" altLang="ko-KR" sz="2800" dirty="0"/>
              <a:t>(</a:t>
            </a:r>
            <a:r>
              <a:rPr lang="en" altLang="ko-KR" sz="2800" dirty="0"/>
              <a:t>Electronic Medical Record</a:t>
            </a:r>
            <a:r>
              <a:rPr kumimoji="1" lang="en-US" altLang="ko-KR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기존에 종이 차트로 사용하던 인적사항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병력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건강상태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진찰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입퇴원</a:t>
            </a:r>
            <a:r>
              <a:rPr kumimoji="1" lang="ko-KR" altLang="en-US" sz="2400" dirty="0"/>
              <a:t> 기록 등의 환자의 모든 정보를 전산화 하여 입력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관리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저장하는 형태</a:t>
            </a:r>
            <a:endParaRPr kumimoji="1" lang="en-US" altLang="ko-KR" sz="2400" dirty="0"/>
          </a:p>
          <a:p>
            <a:pPr lvl="1"/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기술의 발전으로 개개인에 맞는 맞춤형 의료서비스를 제공하기 위해 필요한 환자 정보</a:t>
            </a:r>
            <a:endParaRPr kumimoji="1" lang="en-US" altLang="ko-KR" sz="2400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F4BFA8-CF28-EC43-B524-0270B514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10" y="3970300"/>
            <a:ext cx="3402584" cy="23712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73BA68-88BB-164B-8668-9A15C9EE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42" y="3970301"/>
            <a:ext cx="3874190" cy="24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5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2751C-7D8B-2F4B-BCE2-FC47FD2F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HIS</a:t>
            </a:r>
            <a:r>
              <a:rPr kumimoji="1" lang="ko-KR" altLang="en-US" dirty="0"/>
              <a:t>의 정보보호 이슈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679159-E6A9-BC43-B72A-FCF627F79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en-US" altLang="ko-KR" sz="2400" dirty="0"/>
          </a:p>
          <a:p>
            <a:r>
              <a:rPr kumimoji="1" lang="ko-KR" altLang="en-US" sz="2400" dirty="0"/>
              <a:t>의료 정보는 희소성과 </a:t>
            </a:r>
            <a:r>
              <a:rPr kumimoji="1" lang="ko-KR" altLang="en-US" sz="2400" dirty="0" err="1"/>
              <a:t>활용성이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ko-KR" altLang="en-US" sz="2400" dirty="0"/>
              <a:t>  높아서 해커들의 표적이 되기 쉬움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ko-KR" altLang="en-US" sz="2000" dirty="0"/>
              <a:t>  </a:t>
            </a:r>
            <a:r>
              <a:rPr kumimoji="1" lang="en-US" altLang="ko-KR" sz="2000" u="sng" dirty="0"/>
              <a:t>(</a:t>
            </a:r>
            <a:r>
              <a:rPr kumimoji="1" lang="ko-KR" altLang="en-US" sz="2000" u="sng" dirty="0"/>
              <a:t>메일 주소를 이용하여 성형 수술 내역 유포 협박</a:t>
            </a:r>
            <a:r>
              <a:rPr kumimoji="1" lang="en-US" altLang="ko-KR" sz="2000" u="sng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sz="2400" dirty="0"/>
              <a:t>최근에도 의료 기관 해킹은 꾸준히 발생</a:t>
            </a:r>
            <a:endParaRPr kumimoji="1" lang="en-US" altLang="ko-KR" sz="2400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6FD30A-050B-DA41-8289-2EA19081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38" y="1413749"/>
            <a:ext cx="3505200" cy="2088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B75EF8-EF3A-6D48-9D58-A133DF5E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38" y="3763397"/>
            <a:ext cx="5332005" cy="24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8A0FC-03A8-5D40-89B1-A3CD44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HIS</a:t>
            </a:r>
            <a:r>
              <a:rPr kumimoji="1" lang="ko-KR" altLang="en-US" dirty="0"/>
              <a:t>의 정보보호 이슈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A77AAD-D63D-3B4A-B65C-95D2629D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94" y="1053737"/>
            <a:ext cx="5283486" cy="2596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575159-BBF0-0047-9ACC-592FDBC5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94" y="3944983"/>
            <a:ext cx="5283486" cy="2351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977B5-F4AA-4D43-97DD-C0FABC97479E}"/>
              </a:ext>
            </a:extLst>
          </p:cNvPr>
          <p:cNvSpPr txBox="1"/>
          <p:nvPr/>
        </p:nvSpPr>
        <p:spPr>
          <a:xfrm>
            <a:off x="592183" y="1193074"/>
            <a:ext cx="56866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사회적 논란을 가진 환자에 대한 개인 정보</a:t>
            </a:r>
            <a:r>
              <a:rPr kumimoji="1" lang="en-US" altLang="ko-KR" sz="2400" dirty="0"/>
              <a:t>(EMR) </a:t>
            </a:r>
            <a:r>
              <a:rPr kumimoji="1" lang="ko-KR" altLang="en-US" sz="2400" dirty="0"/>
              <a:t>무단 열람 사례</a:t>
            </a: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대부분 환자 개인 정보 유출은 의료 기관 내의 의료 관리자들에 의해서 발생</a:t>
            </a:r>
            <a:endParaRPr kumimoji="1" lang="en-US" altLang="ko-KR" sz="2400" dirty="0"/>
          </a:p>
          <a:p>
            <a:r>
              <a:rPr kumimoji="1" lang="en-US" altLang="ko-KR" sz="2000" dirty="0"/>
              <a:t>	</a:t>
            </a:r>
            <a:r>
              <a:rPr kumimoji="1" lang="en-US" altLang="ko-KR" sz="2000" u="sng" dirty="0"/>
              <a:t>(</a:t>
            </a:r>
            <a:r>
              <a:rPr kumimoji="1" lang="ko-KR" altLang="en-US" sz="2000" u="sng" dirty="0" err="1"/>
              <a:t>카톡</a:t>
            </a:r>
            <a:r>
              <a:rPr kumimoji="1" lang="en-US" altLang="ko-KR" sz="2000" u="sng" dirty="0"/>
              <a:t>,</a:t>
            </a:r>
            <a:r>
              <a:rPr kumimoji="1" lang="ko-KR" altLang="en-US" sz="2000" u="sng" dirty="0"/>
              <a:t> 메일</a:t>
            </a:r>
            <a:r>
              <a:rPr kumimoji="1" lang="en-US" altLang="ko-KR" sz="2000" u="sng" dirty="0"/>
              <a:t>,</a:t>
            </a:r>
            <a:r>
              <a:rPr kumimoji="1" lang="ko-KR" altLang="en-US" sz="2000" u="sng" dirty="0"/>
              <a:t> </a:t>
            </a:r>
            <a:r>
              <a:rPr kumimoji="1" lang="en-US" altLang="ko-KR" sz="2000" u="sng" dirty="0"/>
              <a:t>USB)</a:t>
            </a:r>
          </a:p>
        </p:txBody>
      </p:sp>
    </p:spTree>
    <p:extLst>
      <p:ext uri="{BB962C8B-B14F-4D97-AF65-F5344CB8AC3E}">
        <p14:creationId xmlns:p14="http://schemas.microsoft.com/office/powerpoint/2010/main" val="347750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726D8-7C12-0C43-B401-CE3B051E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Trusted Execution Environment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(TEE)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55C69-409D-EC4F-91E9-735B72D16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SE, TPM, TXT</a:t>
            </a:r>
            <a:r>
              <a:rPr kumimoji="1" lang="ko-KR" altLang="en-US" dirty="0"/>
              <a:t>의 단점을 보완한 보안 플랫폼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Secure World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Non-Secure World</a:t>
            </a:r>
            <a:r>
              <a:rPr kumimoji="1" lang="ko-KR" altLang="en-US" dirty="0"/>
              <a:t>로 실행 환경 분리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/>
              <a:t>격리된 환경을 통한 응용프로그램의 무결성 및 기밀성 제공</a:t>
            </a:r>
            <a:endParaRPr lang="en-US" altLang="ko-KR" dirty="0"/>
          </a:p>
          <a:p>
            <a:endParaRPr kumimoji="1"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Intel</a:t>
            </a:r>
            <a:r>
              <a:rPr lang="ko-KR" altLang="en-US" dirty="0"/>
              <a:t> </a:t>
            </a:r>
            <a:r>
              <a:rPr lang="en-US" altLang="ko-KR" dirty="0"/>
              <a:t>SGX(Software Guard </a:t>
            </a:r>
            <a:r>
              <a:rPr lang="en-US" altLang="ko-KR" dirty="0" err="1"/>
              <a:t>eXtensions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/>
              <a:t>ARM</a:t>
            </a:r>
            <a:r>
              <a:rPr lang="ko-KR" altLang="en-US" dirty="0"/>
              <a:t> </a:t>
            </a:r>
            <a:r>
              <a:rPr lang="en-US" altLang="ko-KR" dirty="0" err="1"/>
              <a:t>TrustZone</a:t>
            </a:r>
            <a:r>
              <a:rPr lang="en-US" altLang="ko-KR" dirty="0"/>
              <a:t> </a:t>
            </a:r>
          </a:p>
          <a:p>
            <a:pPr lvl="1">
              <a:buFontTx/>
              <a:buChar char="-"/>
            </a:pPr>
            <a:r>
              <a:rPr lang="en-US" altLang="ko-KR" dirty="0"/>
              <a:t>AMD PSP(Platform Security Processor)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799775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605</Words>
  <Application>Microsoft Macintosh PowerPoint</Application>
  <PresentationFormat>와이드스크린</PresentationFormat>
  <Paragraphs>140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CryptoCraft 테마</vt:lpstr>
      <vt:lpstr>제목 테마</vt:lpstr>
      <vt:lpstr>Intel SGX를 이용한  병원 정보 시스템 제안</vt:lpstr>
      <vt:lpstr>PowerPoint 프레젠테이션</vt:lpstr>
      <vt:lpstr>1. Hospital Information System</vt:lpstr>
      <vt:lpstr>1. Hospital Information System  | 처방 전달 시스템(OCS)</vt:lpstr>
      <vt:lpstr>1. Hospital Information System | 의료영상 저장 전송 시스템(PACS)</vt:lpstr>
      <vt:lpstr>1. Hospital Information System  | 의무 기록 전산화(EMR)</vt:lpstr>
      <vt:lpstr>2. HIS의 정보보호 이슈</vt:lpstr>
      <vt:lpstr>2. HIS의 정보보호 이슈</vt:lpstr>
      <vt:lpstr>3. Trusted Execution Environment (TEE)</vt:lpstr>
      <vt:lpstr>4. Intel SGX</vt:lpstr>
      <vt:lpstr>4. Intel SGX  | Security</vt:lpstr>
      <vt:lpstr>4. Intel SGX  | Attestation</vt:lpstr>
      <vt:lpstr>5. Intel SGX를 활용한 HIS 제안</vt:lpstr>
      <vt:lpstr>5. Intel SGX를 활용한 HIS 제안  | 안전한 실행 환경 제공</vt:lpstr>
      <vt:lpstr>5. Intel SGX를 활용한 HIS 제안  | Attestation</vt:lpstr>
      <vt:lpstr>5. Intel SGX를 활용한 HIS 제안  | Sealing</vt:lpstr>
      <vt:lpstr>5. Intel SGX를 활용한 HIS 제안  | 개선 사항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 경호</cp:lastModifiedBy>
  <cp:revision>59</cp:revision>
  <dcterms:created xsi:type="dcterms:W3CDTF">2019-03-05T04:29:07Z</dcterms:created>
  <dcterms:modified xsi:type="dcterms:W3CDTF">2019-06-23T12:04:17Z</dcterms:modified>
</cp:coreProperties>
</file>